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2" r:id="rId6"/>
    <p:sldId id="292" r:id="rId7"/>
    <p:sldId id="287" r:id="rId8"/>
    <p:sldId id="286" r:id="rId9"/>
    <p:sldId id="288" r:id="rId10"/>
    <p:sldId id="290" r:id="rId11"/>
    <p:sldId id="289" r:id="rId12"/>
    <p:sldId id="291" r:id="rId13"/>
    <p:sldId id="261" r:id="rId14"/>
    <p:sldId id="262" r:id="rId15"/>
    <p:sldId id="263" r:id="rId16"/>
    <p:sldId id="264" r:id="rId17"/>
    <p:sldId id="283" r:id="rId18"/>
    <p:sldId id="293" r:id="rId19"/>
    <p:sldId id="295" r:id="rId20"/>
    <p:sldId id="294" r:id="rId21"/>
    <p:sldId id="284" r:id="rId22"/>
    <p:sldId id="26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</p:sldIdLst>
  <p:sldSz cx="12192000" cy="6858000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5D7"/>
    <a:srgbClr val="D2E4F5"/>
    <a:srgbClr val="F2D9B6"/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37" autoAdjust="0"/>
    <p:restoredTop sz="82185"/>
  </p:normalViewPr>
  <p:slideViewPr>
    <p:cSldViewPr>
      <p:cViewPr varScale="1">
        <p:scale>
          <a:sx n="93" d="100"/>
          <a:sy n="9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r>
              <a:rPr lang="nl-NL"/>
              <a:t>Informatie over de stage 2016-2017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r>
              <a:rPr lang="nl-NL"/>
              <a:t>13-09-2016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0A184BB8-F21E-44F6-892F-A1D490948C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9256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r>
              <a:rPr lang="nl-NL"/>
              <a:t>Informatie over de stage 2016-2017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r>
              <a:rPr lang="nl-NL"/>
              <a:t>13-09-2016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5811" tIns="47905" rIns="95811" bIns="4790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D568F47E-F363-4104-8043-54E6DA2AC2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779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</p:spTree>
    <p:extLst>
      <p:ext uri="{BB962C8B-B14F-4D97-AF65-F5344CB8AC3E}">
        <p14:creationId xmlns:p14="http://schemas.microsoft.com/office/powerpoint/2010/main" val="7231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al eerder met het voorbereidingsformulier aan de slag gaat: zie deze online module, waarin alle </a:t>
            </a:r>
            <a:r>
              <a:rPr lang="nl-NL"/>
              <a:t>onderdelen aan bod komen.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Informatie over de stage 2016-2017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/>
              <a:t>13-09-2016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8F47E-F363-4104-8043-54E6DA2AC2B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9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691218" y="2157414"/>
            <a:ext cx="8629649" cy="40798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nl-NL" altLang="nl-NL" noProof="0" dirty="0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691218" y="2919413"/>
            <a:ext cx="8629649" cy="17526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218" y="5965825"/>
            <a:ext cx="862964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nl-NL" alt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12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5" y="950914"/>
            <a:ext cx="2372783" cy="5430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1217" y="950914"/>
            <a:ext cx="6917267" cy="5430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4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59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48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1218" y="1687514"/>
            <a:ext cx="4643967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38384" y="1687514"/>
            <a:ext cx="4646083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03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44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78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0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33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1218" y="950914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te bewerken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218" y="1687514"/>
            <a:ext cx="9493249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4B95D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mailto:carolien.vanriswijk@iselinge.nl" TargetMode="External"/><Relationship Id="rId4" Type="http://schemas.openxmlformats.org/officeDocument/2006/relationships/hyperlink" Target="mailto:stagebureau@iselinge.n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Stage </a:t>
            </a:r>
            <a:r>
              <a:rPr lang="nl-NL" dirty="0" err="1"/>
              <a:t>opleidingsbekwaam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691218" y="3212975"/>
            <a:ext cx="8629649" cy="1459037"/>
          </a:xfrm>
        </p:spPr>
        <p:txBody>
          <a:bodyPr/>
          <a:lstStyle/>
          <a:p>
            <a:r>
              <a:rPr lang="nl-NL" sz="4400" dirty="0"/>
              <a:t>Jouw eerste stage 2024-2025</a:t>
            </a:r>
          </a:p>
        </p:txBody>
      </p:sp>
      <p:pic>
        <p:nvPicPr>
          <p:cNvPr id="2" name="Audio Recording 1 sep. 2024 20:41:32">
            <a:hlinkClick r:id="" action="ppaction://media"/>
            <a:extLst>
              <a:ext uri="{FF2B5EF4-FFF2-40B4-BE49-F238E27FC236}">
                <a16:creationId xmlns:a16="http://schemas.microsoft.com/office/drawing/2014/main" id="{0985B71B-6B28-0E0C-551D-4C8C2E9DD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552" y="385520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218" y="1526431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Planning stage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205881"/>
            <a:ext cx="8229600" cy="4535487"/>
          </a:xfrm>
        </p:spPr>
        <p:txBody>
          <a:bodyPr/>
          <a:lstStyle/>
          <a:p>
            <a:pPr eaLnBrk="1" hangingPunct="1"/>
            <a:r>
              <a:rPr lang="nl-NL" altLang="nl-NL" dirty="0"/>
              <a:t>Week 35: scholen krijgen bevestiging</a:t>
            </a:r>
          </a:p>
          <a:p>
            <a:pPr eaLnBrk="1" hangingPunct="1"/>
            <a:r>
              <a:rPr lang="nl-NL" altLang="nl-NL" dirty="0"/>
              <a:t>Week 36:</a:t>
            </a:r>
          </a:p>
          <a:p>
            <a:pPr lvl="1" eaLnBrk="1" hangingPunct="1"/>
            <a:r>
              <a:rPr lang="nl-NL" altLang="nl-NL" dirty="0"/>
              <a:t> In </a:t>
            </a:r>
            <a:r>
              <a:rPr lang="nl-NL" altLang="nl-NL" dirty="0" err="1"/>
              <a:t>OnStage</a:t>
            </a:r>
            <a:r>
              <a:rPr lang="nl-NL" altLang="nl-NL" dirty="0">
                <a:solidFill>
                  <a:schemeClr val="tx1"/>
                </a:solidFill>
              </a:rPr>
              <a:t> kun je zien naar welke stageschool je gaat.</a:t>
            </a:r>
          </a:p>
          <a:p>
            <a:pPr eaLnBrk="1" hangingPunct="1"/>
            <a:r>
              <a:rPr lang="nl-NL" altLang="nl-NL" dirty="0"/>
              <a:t>Week 37 (10/9): eerste stagedag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4061148"/>
            <a:ext cx="2717281" cy="271728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wanneer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 waar wat?</a:t>
            </a:r>
          </a:p>
        </p:txBody>
      </p:sp>
      <p:pic>
        <p:nvPicPr>
          <p:cNvPr id="2" name="Audio Recording 1 sep. 2024 20:49:04">
            <a:hlinkClick r:id="" action="ppaction://media"/>
            <a:extLst>
              <a:ext uri="{FF2B5EF4-FFF2-40B4-BE49-F238E27FC236}">
                <a16:creationId xmlns:a16="http://schemas.microsoft.com/office/drawing/2014/main" id="{5D454F56-74D7-4D76-1B8A-41DA3C893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4606" y="2864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218" y="1454423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Hoe word je geplaatst?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218" y="2191147"/>
            <a:ext cx="9493249" cy="4694237"/>
          </a:xfrm>
        </p:spPr>
        <p:txBody>
          <a:bodyPr/>
          <a:lstStyle/>
          <a:p>
            <a:pPr eaLnBrk="1" hangingPunct="1"/>
            <a:r>
              <a:rPr lang="nl-NL" altLang="nl-NL" dirty="0"/>
              <a:t>Bouw in de basisschool:</a:t>
            </a:r>
          </a:p>
          <a:p>
            <a:pPr lvl="1" eaLnBrk="1" hangingPunct="1"/>
            <a:r>
              <a:rPr lang="nl-NL" altLang="nl-NL" dirty="0"/>
              <a:t>Blok 1 en 2: alle bouwen</a:t>
            </a:r>
          </a:p>
          <a:p>
            <a:pPr lvl="1" eaLnBrk="1" hangingPunct="1"/>
            <a:r>
              <a:rPr lang="nl-NL" altLang="nl-NL" dirty="0"/>
              <a:t>Blok 3 en 4: middenbouw (3,4,5,6)</a:t>
            </a:r>
          </a:p>
          <a:p>
            <a:pPr lvl="1"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Reisafstand (maximaal 1 uur)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Denominatie (openbaar, RK of PC)</a:t>
            </a:r>
          </a:p>
          <a:p>
            <a:pPr lvl="1" eaLnBrk="1" hangingPunct="1"/>
            <a:r>
              <a:rPr lang="nl-NL" altLang="nl-NL" dirty="0"/>
              <a:t>Wordt niet als indelingscriterium gehanteerd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wanneer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waar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 wat?</a:t>
            </a:r>
          </a:p>
        </p:txBody>
      </p:sp>
      <p:pic>
        <p:nvPicPr>
          <p:cNvPr id="2" name="Audio Recording 1 sep. 2024 20:50:00">
            <a:hlinkClick r:id="" action="ppaction://media"/>
            <a:extLst>
              <a:ext uri="{FF2B5EF4-FFF2-40B4-BE49-F238E27FC236}">
                <a16:creationId xmlns:a16="http://schemas.microsoft.com/office/drawing/2014/main" id="{96E6A873-F19B-D683-B735-60AC77979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39330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Contact opnemen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557339"/>
            <a:ext cx="8229600" cy="4967287"/>
          </a:xfrm>
        </p:spPr>
        <p:txBody>
          <a:bodyPr/>
          <a:lstStyle/>
          <a:p>
            <a:pPr eaLnBrk="1" hangingPunct="1"/>
            <a:r>
              <a:rPr lang="nl-NL" altLang="nl-NL" dirty="0"/>
              <a:t>Je mag alvast naar de school bellen om je voor te stellen, maar dat hoeft niet.</a:t>
            </a:r>
          </a:p>
          <a:p>
            <a:pPr eaLnBrk="1" hangingPunct="1"/>
            <a:r>
              <a:rPr lang="nl-NL" altLang="nl-NL" dirty="0"/>
              <a:t>Als je belt: Vraag naar degene die over stage gaat.</a:t>
            </a:r>
          </a:p>
          <a:p>
            <a:pPr eaLnBrk="1" hangingPunct="1"/>
            <a:r>
              <a:rPr lang="nl-NL" altLang="nl-NL" dirty="0"/>
              <a:t>Elke school heeft een overzicht met geplaatste studenten per groep.</a:t>
            </a:r>
          </a:p>
          <a:p>
            <a:pPr eaLnBrk="1" hangingPunct="1"/>
            <a:r>
              <a:rPr lang="nl-NL" altLang="nl-NL" dirty="0"/>
              <a:t>Mentorbrief, de </a:t>
            </a:r>
            <a:r>
              <a:rPr lang="nl-NL" altLang="nl-NL"/>
              <a:t>begeleidingsgids, de </a:t>
            </a:r>
            <a:r>
              <a:rPr lang="nl-NL" altLang="nl-NL" dirty="0"/>
              <a:t>gids Bekwaamheidseisen en deeltaken en jaarrooster stage staan in #OnderwijsOnline. </a:t>
            </a:r>
          </a:p>
          <a:p>
            <a:pPr marL="0" indent="0">
              <a:buNone/>
            </a:pPr>
            <a:endParaRPr lang="nl-NL" altLang="nl-NL" dirty="0"/>
          </a:p>
        </p:txBody>
      </p:sp>
      <p:pic>
        <p:nvPicPr>
          <p:cNvPr id="2" name="Audio Recording 1 sep. 2024 20:50:49">
            <a:hlinkClick r:id="" action="ppaction://media"/>
            <a:extLst>
              <a:ext uri="{FF2B5EF4-FFF2-40B4-BE49-F238E27FC236}">
                <a16:creationId xmlns:a16="http://schemas.microsoft.com/office/drawing/2014/main" id="{38F4C8CD-FCF1-34ED-A04B-82F096C0B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41490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691218" y="1310407"/>
            <a:ext cx="9493249" cy="6064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Stage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2047131"/>
            <a:ext cx="9493249" cy="4694237"/>
          </a:xfrm>
        </p:spPr>
        <p:txBody>
          <a:bodyPr/>
          <a:lstStyle/>
          <a:p>
            <a:pPr eaLnBrk="1" hangingPunct="1"/>
            <a:r>
              <a:rPr lang="nl-NL" altLang="nl-NL" dirty="0"/>
              <a:t>Wat doe ik tijdens mijn stage?</a:t>
            </a:r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9696400" y="657226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040216" y="2429057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437842" y="4400618"/>
            <a:ext cx="1800225" cy="1800225"/>
          </a:xfrm>
          <a:prstGeom prst="ellipse">
            <a:avLst/>
          </a:prstGeom>
          <a:solidFill>
            <a:srgbClr val="4B95D7"/>
          </a:solidFill>
          <a:ln w="9525">
            <a:solidFill>
              <a:srgbClr val="4B95D7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895D4"/>
              </a:buClr>
              <a:buChar char="•"/>
              <a:defRPr sz="2800">
                <a:solidFill>
                  <a:srgbClr val="0E0E0E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895D4"/>
              </a:buClr>
              <a:buFont typeface="Arial" panose="020B0604020202020204" pitchFamily="34" charset="0"/>
              <a:buChar char="–"/>
              <a:defRPr sz="2400">
                <a:solidFill>
                  <a:srgbClr val="0E0E0E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895D4"/>
              </a:buClr>
              <a:buChar char="•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895D4"/>
              </a:buClr>
              <a:buChar char="–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95D4"/>
              </a:buClr>
              <a:buChar char="»"/>
              <a:defRPr sz="2000">
                <a:solidFill>
                  <a:srgbClr val="0E0E0E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nl-NL" sz="100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63352" y="188640"/>
            <a:ext cx="9493249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Stage: wie wanneer waar </a:t>
            </a:r>
            <a:r>
              <a:rPr lang="nl-NL" b="1" dirty="0">
                <a:solidFill>
                  <a:srgbClr val="4B95D7">
                    <a:alpha val="50000"/>
                  </a:srgbClr>
                </a:solidFill>
              </a:rPr>
              <a:t>wat</a:t>
            </a:r>
            <a:r>
              <a:rPr lang="nl-NL" dirty="0">
                <a:solidFill>
                  <a:srgbClr val="4B95D7">
                    <a:alpha val="50000"/>
                  </a:srgbClr>
                </a:solidFill>
              </a:rPr>
              <a:t>?</a:t>
            </a:r>
          </a:p>
        </p:txBody>
      </p:sp>
      <p:pic>
        <p:nvPicPr>
          <p:cNvPr id="2" name="Audio Recording 1 sep. 2024 20:51:12">
            <a:hlinkClick r:id="" action="ppaction://media"/>
            <a:extLst>
              <a:ext uri="{FF2B5EF4-FFF2-40B4-BE49-F238E27FC236}">
                <a16:creationId xmlns:a16="http://schemas.microsoft.com/office/drawing/2014/main" id="{DB716A06-5EF6-4095-23CB-8C3FA28AA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3928" y="29227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ik 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9877390" cy="4694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nl-NL" altLang="nl-NL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dirty="0"/>
              <a:t>Neem samen met je mentor de mentorbrief door.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Verzorg in overleg elke dag enkele activiteiten.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Zorg dat je activiteiten verzorgt in verschillende vakken.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Stel je actief op, neem initiatief!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Maak altijd een voorbereiding op papier.</a:t>
            </a:r>
          </a:p>
        </p:txBody>
      </p:sp>
      <p:pic>
        <p:nvPicPr>
          <p:cNvPr id="4" name="Audio Recording 1 sep. 2024 20:52:23">
            <a:hlinkClick r:id="" action="ppaction://media"/>
            <a:extLst>
              <a:ext uri="{FF2B5EF4-FFF2-40B4-BE49-F238E27FC236}">
                <a16:creationId xmlns:a16="http://schemas.microsoft.com/office/drawing/2014/main" id="{8975AD93-0B0C-B84C-B1DB-AF828B604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9766" y="39330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042" y="692696"/>
            <a:ext cx="9493249" cy="606425"/>
          </a:xfrm>
        </p:spPr>
        <p:txBody>
          <a:bodyPr/>
          <a:lstStyle/>
          <a:p>
            <a:r>
              <a:rPr lang="nl-NL" dirty="0"/>
              <a:t>Wat doe ik 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669" y="1412776"/>
            <a:ext cx="9493249" cy="469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/>
              <a:t>Start: </a:t>
            </a:r>
            <a:r>
              <a:rPr lang="nl-NL" dirty="0"/>
              <a:t>oriënteren, observeren en gesprekken voeren met kinderen -&gt; activiteiten met kinderen</a:t>
            </a:r>
          </a:p>
          <a:p>
            <a:pPr>
              <a:lnSpc>
                <a:spcPct val="90000"/>
              </a:lnSpc>
            </a:pPr>
            <a:r>
              <a:rPr lang="nl-NL" dirty="0"/>
              <a:t>Bedenk een k</a:t>
            </a:r>
            <a:r>
              <a:rPr lang="nl-NL" altLang="nl-NL" dirty="0"/>
              <a:t>ennismakingsactiviteit eerste stagedag</a:t>
            </a:r>
          </a:p>
          <a:p>
            <a:pPr>
              <a:lnSpc>
                <a:spcPct val="90000"/>
              </a:lnSpc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Na een paar weken ga je lessen/activiteiten voorbereiden en verzorgen, bijvoorbeeld voor een deel van de groep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Bereid je activiteit voor. Dit doe je in toenemende mate met het voorbereidingsformulier.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Stel je actief op, neem initiatief!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</p:txBody>
      </p:sp>
      <p:sp>
        <p:nvSpPr>
          <p:cNvPr id="5" name="AutoShape 2" descr="Afbeeldingsresultaat voor leerkracht basisonderwij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4893121"/>
            <a:ext cx="3657629" cy="1920255"/>
          </a:xfrm>
          <a:prstGeom prst="rect">
            <a:avLst/>
          </a:prstGeom>
        </p:spPr>
      </p:pic>
      <p:pic>
        <p:nvPicPr>
          <p:cNvPr id="4" name="Audio Recording 1 sep. 2024 20:53:20">
            <a:hlinkClick r:id="" action="ppaction://media"/>
            <a:extLst>
              <a:ext uri="{FF2B5EF4-FFF2-40B4-BE49-F238E27FC236}">
                <a16:creationId xmlns:a16="http://schemas.microsoft.com/office/drawing/2014/main" id="{F0858765-0FAC-ED7C-3461-FAC937F03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0536" y="37598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916B7-E8E2-A8B7-36D5-F5343D2F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Voorbereiding(</a:t>
            </a:r>
            <a:r>
              <a:rPr lang="nl-NL" dirty="0" err="1"/>
              <a:t>sformulier</a:t>
            </a:r>
            <a:r>
              <a:rPr lang="nl-NL" dirty="0"/>
              <a:t>) 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8A23-BBEC-0EB6-35A1-A93C551B0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Blok 1: Observaties van onderdelen van het voorbereidingsformulier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Blok 2: In de module ‘Doelgericht en aantrekkelijk onderwijs’ wordt elk onderdeel van het voorbereidingsformulier stap voor stap besproken. </a:t>
            </a:r>
          </a:p>
        </p:txBody>
      </p:sp>
      <p:pic>
        <p:nvPicPr>
          <p:cNvPr id="4" name="Audio Recording 1 sep. 2024 20:53:54">
            <a:hlinkClick r:id="" action="ppaction://media"/>
            <a:extLst>
              <a:ext uri="{FF2B5EF4-FFF2-40B4-BE49-F238E27FC236}">
                <a16:creationId xmlns:a16="http://schemas.microsoft.com/office/drawing/2014/main" id="{ACB6EE07-801F-6C97-7D89-C7BC948BB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4034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DF15D-0D64-60FC-A64F-0BC91883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18" y="950914"/>
            <a:ext cx="9493249" cy="606425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500"/>
              <a:t>Voorbereidingsformulier</a:t>
            </a:r>
          </a:p>
        </p:txBody>
      </p:sp>
      <p:pic>
        <p:nvPicPr>
          <p:cNvPr id="11" name="Afbeelding 10" descr="Afbeelding met schermopname, tekst, software&#10;&#10;Automatisch gegenereerde beschrijving">
            <a:extLst>
              <a:ext uri="{FF2B5EF4-FFF2-40B4-BE49-F238E27FC236}">
                <a16:creationId xmlns:a16="http://schemas.microsoft.com/office/drawing/2014/main" id="{00BAB36D-B8F0-DCCF-EE1C-CA899FD5CD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18" y="1696921"/>
            <a:ext cx="9493249" cy="4675423"/>
          </a:xfrm>
          <a:prstGeom prst="rect">
            <a:avLst/>
          </a:prstGeom>
          <a:noFill/>
        </p:spPr>
      </p:pic>
      <p:pic>
        <p:nvPicPr>
          <p:cNvPr id="3" name="Audio Recording 1 sep. 2024 20:54:20">
            <a:hlinkClick r:id="" action="ppaction://media"/>
            <a:extLst>
              <a:ext uri="{FF2B5EF4-FFF2-40B4-BE49-F238E27FC236}">
                <a16:creationId xmlns:a16="http://schemas.microsoft.com/office/drawing/2014/main" id="{E4C6E259-EBD3-59EC-55C8-B00AC4AA8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0782" y="534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ik </a:t>
            </a:r>
            <a:r>
              <a:rPr lang="nl-NL" i="1" dirty="0"/>
              <a:t>ook </a:t>
            </a:r>
            <a:r>
              <a:rPr lang="nl-NL" dirty="0"/>
              <a:t>tijdens mijn stage?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9877390" cy="46942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Voeg in </a:t>
            </a:r>
            <a:r>
              <a:rPr lang="nl-NL" altLang="nl-NL" b="1" dirty="0"/>
              <a:t>OnStage</a:t>
            </a:r>
            <a:r>
              <a:rPr lang="nl-NL" altLang="nl-NL" dirty="0"/>
              <a:t> zelf jouw studiecoach toe.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Upload je VOG in OnStage</a:t>
            </a:r>
          </a:p>
          <a:p>
            <a:pPr marL="0" indent="0">
              <a:lnSpc>
                <a:spcPct val="90000"/>
              </a:lnSpc>
              <a:buNone/>
            </a:pPr>
            <a:endParaRPr lang="nl-NL" altLang="nl-NL" dirty="0"/>
          </a:p>
          <a:p>
            <a:pPr>
              <a:lnSpc>
                <a:spcPct val="90000"/>
              </a:lnSpc>
            </a:pPr>
            <a:r>
              <a:rPr lang="nl-NL" altLang="nl-NL" dirty="0"/>
              <a:t>Op de opleidingsschool zijn vaak ook tweede, derde en vierdejaarsstudenten. Samen vormen jullie een </a:t>
            </a:r>
            <a:r>
              <a:rPr lang="nl-NL" altLang="nl-NL" b="1" dirty="0"/>
              <a:t>leerteam</a:t>
            </a:r>
            <a:r>
              <a:rPr lang="nl-NL" altLang="nl-NL" dirty="0"/>
              <a:t>. Met je leerteam heb je intervisie en je onderneemt gezamenlijk activiteiten. </a:t>
            </a:r>
            <a:r>
              <a:rPr lang="nl-NL" altLang="nl-NL" i="1" dirty="0">
                <a:solidFill>
                  <a:srgbClr val="4B95D7"/>
                </a:solidFill>
              </a:rPr>
              <a:t>Als je niet op dinsdag stageloopt, kan dat anders zijn. De schoolopleider zal dit met je bespreken.</a:t>
            </a:r>
            <a:endParaRPr lang="nl-NL" altLang="nl-NL" dirty="0"/>
          </a:p>
        </p:txBody>
      </p:sp>
      <p:pic>
        <p:nvPicPr>
          <p:cNvPr id="4" name="Audio Recording 1 sep. 2024 20:55:05">
            <a:hlinkClick r:id="" action="ppaction://media"/>
            <a:extLst>
              <a:ext uri="{FF2B5EF4-FFF2-40B4-BE49-F238E27FC236}">
                <a16:creationId xmlns:a16="http://schemas.microsoft.com/office/drawing/2014/main" id="{12FB3783-7ED2-BD57-C373-F330A4BC6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5808" y="21328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5903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Jouw houding op de school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700213"/>
            <a:ext cx="8784207" cy="4868862"/>
          </a:xfrm>
        </p:spPr>
        <p:txBody>
          <a:bodyPr/>
          <a:lstStyle/>
          <a:p>
            <a:pPr eaLnBrk="1" hangingPunct="1"/>
            <a:r>
              <a:rPr lang="nl-NL" altLang="nl-NL" dirty="0"/>
              <a:t>Kijk de kinderen aan, wees open en enthousiast.</a:t>
            </a:r>
          </a:p>
          <a:p>
            <a:pPr eaLnBrk="1" hangingPunct="1"/>
            <a:r>
              <a:rPr lang="nl-NL" altLang="nl-NL" dirty="0"/>
              <a:t>Wees op tijd op de school, bespreek dit.</a:t>
            </a:r>
          </a:p>
          <a:p>
            <a:pPr eaLnBrk="1" hangingPunct="1"/>
            <a:r>
              <a:rPr lang="nl-NL" altLang="nl-NL" dirty="0"/>
              <a:t>Ga niet te vroeg weg, bespreek dit.</a:t>
            </a:r>
          </a:p>
          <a:p>
            <a:pPr eaLnBrk="1" hangingPunct="1"/>
            <a:r>
              <a:rPr lang="nl-NL" altLang="nl-NL" dirty="0"/>
              <a:t>Ga in de pauze bij de andere leerkrachten zitten.</a:t>
            </a:r>
          </a:p>
          <a:p>
            <a:pPr eaLnBrk="1" hangingPunct="1"/>
            <a:r>
              <a:rPr lang="nl-NL" altLang="nl-NL" dirty="0"/>
              <a:t>Ga met je mentor mee bij activiteiten.</a:t>
            </a:r>
          </a:p>
          <a:p>
            <a:pPr eaLnBrk="1" hangingPunct="1"/>
            <a:r>
              <a:rPr lang="nl-NL" altLang="nl-NL" dirty="0"/>
              <a:t>Wees actief, behulpzaam en bescheiden.</a:t>
            </a:r>
          </a:p>
        </p:txBody>
      </p:sp>
      <p:pic>
        <p:nvPicPr>
          <p:cNvPr id="2" name="Audio Recording 1 sep. 2024 20:56:09">
            <a:hlinkClick r:id="" action="ppaction://media"/>
            <a:extLst>
              <a:ext uri="{FF2B5EF4-FFF2-40B4-BE49-F238E27FC236}">
                <a16:creationId xmlns:a16="http://schemas.microsoft.com/office/drawing/2014/main" id="{286F0837-6B14-A27E-CEE9-2F52D9E9F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488" y="3728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Stagebureau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10093414" cy="4694237"/>
          </a:xfrm>
        </p:spPr>
        <p:txBody>
          <a:bodyPr/>
          <a:lstStyle/>
          <a:p>
            <a:r>
              <a:rPr lang="nl-NL" altLang="nl-NL" dirty="0"/>
              <a:t>Leslie Wal </a:t>
            </a:r>
          </a:p>
          <a:p>
            <a:r>
              <a:rPr lang="nl-NL" altLang="nl-NL" dirty="0"/>
              <a:t>E-mail: </a:t>
            </a:r>
            <a:r>
              <a:rPr lang="nl-NL" altLang="nl-NL" dirty="0">
                <a:hlinkClick r:id="rId4"/>
              </a:rPr>
              <a:t>stagebureau@iselinge.nl</a:t>
            </a:r>
            <a:endParaRPr lang="nl-NL" altLang="nl-NL" dirty="0"/>
          </a:p>
          <a:p>
            <a:r>
              <a:rPr lang="nl-NL" altLang="nl-NL" dirty="0"/>
              <a:t>Tel: </a:t>
            </a:r>
            <a:r>
              <a:rPr lang="nl-NL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0314-374100</a:t>
            </a:r>
            <a:r>
              <a:rPr lang="nl-NL" altLang="nl-NL" dirty="0"/>
              <a:t> </a:t>
            </a:r>
          </a:p>
          <a:p>
            <a:endParaRPr lang="nl-NL" altLang="nl-NL" dirty="0"/>
          </a:p>
          <a:p>
            <a:r>
              <a:rPr lang="nl-NL" altLang="nl-NL" dirty="0"/>
              <a:t>Carolien van Riswijk</a:t>
            </a:r>
          </a:p>
          <a:p>
            <a:r>
              <a:rPr lang="nl-NL" altLang="nl-NL" dirty="0"/>
              <a:t>E-mail: </a:t>
            </a:r>
            <a:r>
              <a:rPr lang="nl-NL" altLang="nl-NL" dirty="0">
                <a:hlinkClick r:id="rId5"/>
              </a:rPr>
              <a:t>carolien.vanriswijk@iselinge.nl</a:t>
            </a:r>
            <a:endParaRPr lang="nl-NL" altLang="nl-NL" dirty="0"/>
          </a:p>
          <a:p>
            <a:r>
              <a:rPr lang="nl-NL" altLang="nl-NL" dirty="0"/>
              <a:t>Eerste aanspreekpunt: schoolopleider, studiecoach</a:t>
            </a:r>
          </a:p>
          <a:p>
            <a:pPr>
              <a:buNone/>
            </a:pPr>
            <a:endParaRPr lang="nl-NL" altLang="nl-NL" dirty="0"/>
          </a:p>
        </p:txBody>
      </p:sp>
      <p:pic>
        <p:nvPicPr>
          <p:cNvPr id="4" name="Audio Recording 1 sep. 2024 20:42:27">
            <a:hlinkClick r:id="" action="ppaction://media"/>
            <a:extLst>
              <a:ext uri="{FF2B5EF4-FFF2-40B4-BE49-F238E27FC236}">
                <a16:creationId xmlns:a16="http://schemas.microsoft.com/office/drawing/2014/main" id="{02854727-C7D3-24FA-4763-3285A3D00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7225" y="3628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Beoordeling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628776"/>
            <a:ext cx="8675687" cy="475297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b="1" dirty="0"/>
              <a:t>Tussenevaluatie</a:t>
            </a:r>
            <a:r>
              <a:rPr lang="nl-NL" altLang="nl-NL" dirty="0"/>
              <a:t> samen invullen met mentor</a:t>
            </a:r>
            <a:endParaRPr lang="nl-NL" altLang="nl-NL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nl-NL" altLang="nl-NL" b="1" dirty="0"/>
          </a:p>
          <a:p>
            <a:pPr eaLnBrk="1" hangingPunct="1">
              <a:defRPr/>
            </a:pPr>
            <a:r>
              <a:rPr lang="nl-NL" altLang="nl-NL" b="1" dirty="0"/>
              <a:t>Praktijkbeoordeling</a:t>
            </a:r>
            <a:r>
              <a:rPr lang="nl-NL" altLang="nl-NL" dirty="0"/>
              <a:t> door mentor en schoolopleider, eindreflectie</a:t>
            </a:r>
          </a:p>
          <a:p>
            <a:pPr marL="0" indent="0" eaLnBrk="1" hangingPunct="1">
              <a:buNone/>
              <a:defRPr/>
            </a:pPr>
            <a:endParaRPr lang="nl-NL" altLang="nl-NL" dirty="0"/>
          </a:p>
        </p:txBody>
      </p:sp>
      <p:pic>
        <p:nvPicPr>
          <p:cNvPr id="2" name="Audio Recording 1 sep. 2024 20:56:47">
            <a:hlinkClick r:id="" action="ppaction://media"/>
            <a:extLst>
              <a:ext uri="{FF2B5EF4-FFF2-40B4-BE49-F238E27FC236}">
                <a16:creationId xmlns:a16="http://schemas.microsoft.com/office/drawing/2014/main" id="{638EF073-5351-790C-8543-0C0442E45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3861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mentor en de student plannen de tussenevaluatie halverwege de stage.</a:t>
            </a:r>
          </a:p>
          <a:p>
            <a:r>
              <a:rPr lang="nl-NL" dirty="0"/>
              <a:t>Ter voorbereiding vullen mentor en student onafhankelijk van elkaar beoordelingsmodel 1 in.</a:t>
            </a:r>
          </a:p>
          <a:p>
            <a:r>
              <a:rPr lang="nl-NL" dirty="0"/>
              <a:t>Op basis van de ingevulde beoordelingsmodellen worden er leerpunten geformuleerd.</a:t>
            </a:r>
          </a:p>
          <a:p>
            <a:r>
              <a:rPr lang="nl-NL" dirty="0"/>
              <a:t>De tussenevaluatie wordt door de student geüpload in OnStage.</a:t>
            </a:r>
          </a:p>
        </p:txBody>
      </p:sp>
      <p:pic>
        <p:nvPicPr>
          <p:cNvPr id="4" name="Audio Recording 1 sep. 2024 20:57:54">
            <a:hlinkClick r:id="" action="ppaction://media"/>
            <a:extLst>
              <a:ext uri="{FF2B5EF4-FFF2-40B4-BE49-F238E27FC236}">
                <a16:creationId xmlns:a16="http://schemas.microsoft.com/office/drawing/2014/main" id="{9464A310-6D64-F4DC-ACD2-3A606757B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0336" y="509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Praktijkbeoordeling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218" y="1687514"/>
            <a:ext cx="10237430" cy="4694237"/>
          </a:xfrm>
        </p:spPr>
        <p:txBody>
          <a:bodyPr/>
          <a:lstStyle/>
          <a:p>
            <a:pPr lvl="0"/>
            <a:r>
              <a:rPr lang="nl-NL" sz="2000" dirty="0"/>
              <a:t>De mentor vult voorafgaand aan de beoordeling van de uitvoering van de activiteit beoordelingsmodel 1 (het stageproces) en beoordelingsmodel 2 (de beroepshouding) van de praktijkbeoordeling in.</a:t>
            </a:r>
          </a:p>
          <a:p>
            <a:pPr lvl="0"/>
            <a:r>
              <a:rPr lang="nl-NL" sz="2000" dirty="0"/>
              <a:t>In overleg met de mentor beoordeelt de schoolopleider het stageproces en de beroepshouding.</a:t>
            </a:r>
          </a:p>
          <a:p>
            <a:pPr lvl="0"/>
            <a:r>
              <a:rPr lang="nl-NL" sz="2000" dirty="0"/>
              <a:t>De schoolopleider beoordeelt de voorbereiding, de uitvoering van de activiteit en het reflectief gesprek en vult de daarbij behorende beoordelingsmodellen in.</a:t>
            </a:r>
          </a:p>
          <a:p>
            <a:pPr lvl="0"/>
            <a:r>
              <a:rPr lang="nl-NL" sz="2000" dirty="0"/>
              <a:t>De 5 ingevulde beoordelingsmodellen bepalen de uiteindelijke beoordeling.</a:t>
            </a:r>
          </a:p>
          <a:p>
            <a:pPr lvl="0"/>
            <a:r>
              <a:rPr lang="nl-NL" sz="2000" dirty="0"/>
              <a:t>Het oordeel en de beoordelingsmodellen worden door de schoolopleider besproken met de student.</a:t>
            </a:r>
          </a:p>
          <a:p>
            <a:pPr lvl="0"/>
            <a:r>
              <a:rPr lang="nl-NL" sz="2000" dirty="0"/>
              <a:t>In geval van een onvoldoende praktijkbeoordeling heeft de student recht op één herbeoordeling. De herbeoordeling wordt uitgevoerd door een andere beoordelaar dan de eerste beoordelaar.</a:t>
            </a:r>
          </a:p>
          <a:p>
            <a:endParaRPr lang="nl-NL" sz="2000" dirty="0"/>
          </a:p>
        </p:txBody>
      </p:sp>
      <p:pic>
        <p:nvPicPr>
          <p:cNvPr id="4" name="Audio Recording 1 sep. 2024 21:01:05">
            <a:hlinkClick r:id="" action="ppaction://media"/>
            <a:extLst>
              <a:ext uri="{FF2B5EF4-FFF2-40B4-BE49-F238E27FC236}">
                <a16:creationId xmlns:a16="http://schemas.microsoft.com/office/drawing/2014/main" id="{D804DAF5-D310-1188-D542-A5CDC9B72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0782" y="7084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Praktijkbeoordeling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489" y="1628776"/>
            <a:ext cx="8675687" cy="4752975"/>
          </a:xfrm>
        </p:spPr>
        <p:txBody>
          <a:bodyPr/>
          <a:lstStyle/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Het stageproces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De beroepshouding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Voorbereiding activiteit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De uitvoering van de activiteit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nl-NL" altLang="nl-NL" dirty="0"/>
              <a:t>Het reflectief gesprek.</a:t>
            </a:r>
          </a:p>
        </p:txBody>
      </p:sp>
      <p:pic>
        <p:nvPicPr>
          <p:cNvPr id="2" name="Audio Recording 1 sep. 2024 21:01:48">
            <a:hlinkClick r:id="" action="ppaction://media"/>
            <a:extLst>
              <a:ext uri="{FF2B5EF4-FFF2-40B4-BE49-F238E27FC236}">
                <a16:creationId xmlns:a16="http://schemas.microsoft.com/office/drawing/2014/main" id="{745C82DF-2411-1A5D-01E9-4B6A0DE28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1667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9" y="140706"/>
            <a:ext cx="7925525" cy="66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86" y="188640"/>
            <a:ext cx="797027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16790"/>
            <a:ext cx="7557542" cy="638955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015880" y="260648"/>
            <a:ext cx="324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6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116632"/>
            <a:ext cx="784895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12504"/>
            <a:ext cx="7729776" cy="64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Belangrijke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Week 37: eerste stagedag</a:t>
            </a:r>
          </a:p>
          <a:p>
            <a:pPr eaLnBrk="1" hangingPunct="1"/>
            <a:r>
              <a:rPr lang="nl-NL" altLang="nl-NL" dirty="0"/>
              <a:t>In overleg ca. halverwege de stageperiode: tussenevaluatie</a:t>
            </a:r>
          </a:p>
          <a:p>
            <a:pPr eaLnBrk="1" hangingPunct="1"/>
            <a:r>
              <a:rPr lang="nl-NL" altLang="nl-NL" dirty="0"/>
              <a:t>Week 49 – week 3: praktijkbeoordeling, inleveren eindreflectieverslag. </a:t>
            </a:r>
          </a:p>
          <a:p>
            <a:pPr eaLnBrk="1" hangingPunct="1"/>
            <a:r>
              <a:rPr lang="nl-NL" altLang="nl-NL" dirty="0"/>
              <a:t>Week 3: Afsluiting stage semester 1 (blok 1 en 2).</a:t>
            </a:r>
          </a:p>
        </p:txBody>
      </p:sp>
      <p:pic>
        <p:nvPicPr>
          <p:cNvPr id="2" name="Audio Recording 1 sep. 2024 21:02:34">
            <a:hlinkClick r:id="" action="ppaction://media"/>
            <a:extLst>
              <a:ext uri="{FF2B5EF4-FFF2-40B4-BE49-F238E27FC236}">
                <a16:creationId xmlns:a16="http://schemas.microsoft.com/office/drawing/2014/main" id="{C293142D-4C38-7982-D39E-D1026FA92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5094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1" y="-27384"/>
            <a:ext cx="12240681" cy="688538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1114" y="188640"/>
            <a:ext cx="9493249" cy="606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4B95D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4B95D7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Jouw eerste stage</a:t>
            </a:r>
          </a:p>
        </p:txBody>
      </p:sp>
    </p:spTree>
    <p:extLst>
      <p:ext uri="{BB962C8B-B14F-4D97-AF65-F5344CB8AC3E}">
        <p14:creationId xmlns:p14="http://schemas.microsoft.com/office/powerpoint/2010/main" val="6833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Stage: wie, wanneer, waar, wat?</a:t>
            </a:r>
          </a:p>
          <a:p>
            <a:r>
              <a:rPr lang="nl-NL" dirty="0"/>
              <a:t>Planning</a:t>
            </a:r>
          </a:p>
          <a:p>
            <a:r>
              <a:rPr lang="nl-NL" dirty="0"/>
              <a:t>Beoordeling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altLang="nl-NL" i="1" dirty="0">
                <a:solidFill>
                  <a:schemeClr val="accent1">
                    <a:lumMod val="50000"/>
                  </a:schemeClr>
                </a:solidFill>
              </a:rPr>
              <a:t>Veel informatie! Gelukkig hoef je dit allemaal niet te onthouden, je kunt het nalezen in deze presentatie*, in de mentorbrief en in de toetsbrochures van stage.</a:t>
            </a:r>
          </a:p>
          <a:p>
            <a:pPr marL="0" indent="0">
              <a:buNone/>
            </a:pPr>
            <a:endParaRPr lang="nl-NL" altLang="nl-NL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altLang="nl-NL" i="1" dirty="0">
                <a:solidFill>
                  <a:schemeClr val="accent1">
                    <a:lumMod val="50000"/>
                    <a:alpha val="49000"/>
                  </a:schemeClr>
                </a:solidFill>
              </a:rPr>
              <a:t>* OnderwijsOnline &gt; Informatie &gt; Stage &gt; Bestanden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udio Recording 1 sep. 2024 20:43:26">
            <a:hlinkClick r:id="" action="ppaction://media"/>
            <a:extLst>
              <a:ext uri="{FF2B5EF4-FFF2-40B4-BE49-F238E27FC236}">
                <a16:creationId xmlns:a16="http://schemas.microsoft.com/office/drawing/2014/main" id="{1BB9E0DF-C2B6-67BD-10A3-14AF2D769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067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9493249" cy="606425"/>
          </a:xfrm>
        </p:spPr>
        <p:txBody>
          <a:bodyPr/>
          <a:lstStyle/>
          <a:p>
            <a:r>
              <a:rPr lang="nl-NL" dirty="0">
                <a:solidFill>
                  <a:srgbClr val="4B95D7">
                    <a:alpha val="59000"/>
                  </a:srgbClr>
                </a:solidFill>
              </a:rPr>
              <a:t>Stage: </a:t>
            </a:r>
            <a:r>
              <a:rPr lang="nl-NL" b="1" dirty="0">
                <a:solidFill>
                  <a:srgbClr val="4B95D7">
                    <a:alpha val="59000"/>
                  </a:srgbClr>
                </a:solidFill>
              </a:rPr>
              <a:t>wie</a:t>
            </a:r>
            <a:r>
              <a:rPr lang="nl-NL" dirty="0">
                <a:solidFill>
                  <a:srgbClr val="4B95D7">
                    <a:alpha val="59000"/>
                  </a:srgbClr>
                </a:solidFill>
              </a:rPr>
              <a:t> wanneer waar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2184" y="1700808"/>
            <a:ext cx="4020641" cy="46942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Stageschool = opleidingsschool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Pabo: 40% van het curriculum in de praktijk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Gelijkbenige driehoek 3"/>
          <p:cNvSpPr/>
          <p:nvPr/>
        </p:nvSpPr>
        <p:spPr>
          <a:xfrm>
            <a:off x="1188819" y="1997214"/>
            <a:ext cx="4746172" cy="38578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rebuchet MS"/>
              <a:cs typeface="Trebuchet M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100335" y="2917512"/>
            <a:ext cx="9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Student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124445" y="5175600"/>
            <a:ext cx="14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Studiecoach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022782" y="1573543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Leerteam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86582" y="508041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Mentor &amp;</a:t>
            </a:r>
            <a:b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Schoolopleider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451731" y="5882968"/>
            <a:ext cx="14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Studiecoach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400" y="5807005"/>
            <a:ext cx="169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Trebuchet MS"/>
                <a:cs typeface="Trebuchet MS"/>
              </a:rPr>
              <a:t>Mentoren &amp; </a:t>
            </a:r>
            <a:br>
              <a:rPr lang="nl-NL" dirty="0">
                <a:latin typeface="Trebuchet MS"/>
                <a:cs typeface="Trebuchet MS"/>
              </a:rPr>
            </a:br>
            <a:r>
              <a:rPr lang="nl-NL" dirty="0">
                <a:latin typeface="Trebuchet MS"/>
                <a:cs typeface="Trebuchet MS"/>
              </a:rPr>
              <a:t>schoolopleider</a:t>
            </a:r>
          </a:p>
        </p:txBody>
      </p:sp>
      <p:sp>
        <p:nvSpPr>
          <p:cNvPr id="11" name="Gelijkbenige driehoek 10"/>
          <p:cNvSpPr/>
          <p:nvPr/>
        </p:nvSpPr>
        <p:spPr>
          <a:xfrm>
            <a:off x="2524303" y="3286844"/>
            <a:ext cx="2075203" cy="182265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atin typeface="Trebuchet MS"/>
              <a:cs typeface="Trebuchet MS"/>
            </a:endParaRPr>
          </a:p>
        </p:txBody>
      </p:sp>
      <p:pic>
        <p:nvPicPr>
          <p:cNvPr id="12" name="Audio Recording 1 sep. 2024 20:44:44">
            <a:hlinkClick r:id="" action="ppaction://media"/>
            <a:extLst>
              <a:ext uri="{FF2B5EF4-FFF2-40B4-BE49-F238E27FC236}">
                <a16:creationId xmlns:a16="http://schemas.microsoft.com/office/drawing/2014/main" id="{2586A4FE-74EF-4685-E3FA-04765D8ED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4550" y="40942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980728"/>
            <a:ext cx="9493249" cy="606425"/>
          </a:xfrm>
        </p:spPr>
        <p:txBody>
          <a:bodyPr/>
          <a:lstStyle/>
          <a:p>
            <a:pPr>
              <a:defRPr/>
            </a:pPr>
            <a:r>
              <a:rPr lang="nl-NL" dirty="0"/>
              <a:t>Opleidingsschool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835234" y="1903115"/>
            <a:ext cx="6132974" cy="46942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b="1" dirty="0"/>
              <a:t>Opleidingsschool</a:t>
            </a:r>
          </a:p>
          <a:p>
            <a:pPr>
              <a:defRPr/>
            </a:pPr>
            <a:r>
              <a:rPr lang="nl-NL" dirty="0"/>
              <a:t>Mentor</a:t>
            </a:r>
          </a:p>
          <a:p>
            <a:pPr>
              <a:defRPr/>
            </a:pPr>
            <a:r>
              <a:rPr lang="nl-NL" dirty="0"/>
              <a:t>Schoolopleider </a:t>
            </a:r>
          </a:p>
          <a:p>
            <a:pPr>
              <a:defRPr/>
            </a:pP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Studiecoach</a:t>
            </a:r>
          </a:p>
        </p:txBody>
      </p:sp>
      <p:pic>
        <p:nvPicPr>
          <p:cNvPr id="3" name="Audio Recording 1 sep. 2024 20:45:26">
            <a:hlinkClick r:id="" action="ppaction://media"/>
            <a:extLst>
              <a:ext uri="{FF2B5EF4-FFF2-40B4-BE49-F238E27FC236}">
                <a16:creationId xmlns:a16="http://schemas.microsoft.com/office/drawing/2014/main" id="{A09BEF98-B13A-5D26-B7FF-774F05297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0361" y="37170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Mentor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2" y="1484314"/>
            <a:ext cx="9000232" cy="5113337"/>
          </a:xfrm>
        </p:spPr>
        <p:txBody>
          <a:bodyPr/>
          <a:lstStyle/>
          <a:p>
            <a:pPr eaLnBrk="1" hangingPunct="1"/>
            <a:r>
              <a:rPr lang="nl-NL" altLang="nl-NL" dirty="0"/>
              <a:t>De leerkracht van de klas waar je stageloopt.</a:t>
            </a:r>
          </a:p>
          <a:p>
            <a:pPr eaLnBrk="1" hangingPunct="1"/>
            <a:r>
              <a:rPr lang="nl-NL" altLang="nl-NL" dirty="0"/>
              <a:t>Neem samen met je mentor de mentorbrief door.</a:t>
            </a:r>
          </a:p>
          <a:p>
            <a:pPr marL="0" indent="0" eaLnBrk="1" hangingPunct="1">
              <a:buNone/>
            </a:pPr>
            <a:r>
              <a:rPr lang="nl-NL" altLang="nl-NL" dirty="0"/>
              <a:t>	- Je vindt de mentorbrief in OnderwijsOnline 	   	   (Informatie &gt; Stage &gt; Mentoren)</a:t>
            </a:r>
          </a:p>
          <a:p>
            <a:pPr marL="0" indent="0" eaLnBrk="1" hangingPunct="1">
              <a:buNone/>
            </a:pPr>
            <a:r>
              <a:rPr lang="nl-NL" altLang="nl-NL" dirty="0"/>
              <a:t>	- </a:t>
            </a:r>
            <a:r>
              <a:rPr lang="nl-NL" altLang="nl-NL" sz="2800" dirty="0"/>
              <a:t>Inhoud brief: hoe ziet jouw opleiding er uit, 	  wat doe jij als student, wat wordt er </a:t>
            </a:r>
          </a:p>
          <a:p>
            <a:pPr marL="0" indent="0" eaLnBrk="1" hangingPunct="1">
              <a:buNone/>
            </a:pPr>
            <a:r>
              <a:rPr lang="nl-NL" altLang="nl-NL" dirty="0"/>
              <a:t>	  </a:t>
            </a:r>
            <a:r>
              <a:rPr lang="nl-NL" altLang="nl-NL" sz="2800" dirty="0"/>
              <a:t>verwacht van je mentor.</a:t>
            </a:r>
          </a:p>
          <a:p>
            <a:r>
              <a:rPr lang="nl-NL" altLang="nl-NL"/>
              <a:t>Nieuw dit jaar voor mentoren: </a:t>
            </a:r>
            <a:r>
              <a:rPr lang="nl-NL" altLang="nl-NL">
                <a:solidFill>
                  <a:srgbClr val="C00000"/>
                </a:solidFill>
              </a:rPr>
              <a:t>Begeleidingsgids</a:t>
            </a:r>
            <a:endParaRPr lang="nl-NL" altLang="nl-NL"/>
          </a:p>
          <a:p>
            <a:pPr eaLnBrk="1" hangingPunct="1"/>
            <a:r>
              <a:rPr lang="nl-NL" altLang="nl-NL" dirty="0"/>
              <a:t>Kijk bij je mentor en vraag feedback aan je mentor.</a:t>
            </a:r>
          </a:p>
          <a:p>
            <a:pPr marL="0" indent="0" eaLnBrk="1" hangingPunct="1">
              <a:buNone/>
            </a:pPr>
            <a:endParaRPr lang="nl-NL" altLang="nl-NL" sz="2800" dirty="0"/>
          </a:p>
          <a:p>
            <a:pPr eaLnBrk="1" hangingPunct="1"/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2" name="Audio Recording 1 sep. 2024 20:46:34">
            <a:hlinkClick r:id="" action="ppaction://media"/>
            <a:extLst>
              <a:ext uri="{FF2B5EF4-FFF2-40B4-BE49-F238E27FC236}">
                <a16:creationId xmlns:a16="http://schemas.microsoft.com/office/drawing/2014/main" id="{87863F73-11D3-BAB5-1B2C-F577A8104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6341" y="39728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Schoolopleider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700214"/>
            <a:ext cx="8893175" cy="5157787"/>
          </a:xfrm>
        </p:spPr>
        <p:txBody>
          <a:bodyPr/>
          <a:lstStyle/>
          <a:p>
            <a:pPr eaLnBrk="1" hangingPunct="1"/>
            <a:r>
              <a:rPr lang="nl-NL" altLang="nl-NL" dirty="0"/>
              <a:t>Een schoolopleider van een basisschool</a:t>
            </a:r>
          </a:p>
          <a:p>
            <a:pPr eaLnBrk="1" hangingPunct="1"/>
            <a:r>
              <a:rPr lang="nl-NL" altLang="nl-NL" dirty="0"/>
              <a:t>Twee bezoeken per semester:</a:t>
            </a:r>
          </a:p>
          <a:p>
            <a:pPr lvl="1" eaLnBrk="1" hangingPunct="1"/>
            <a:r>
              <a:rPr lang="nl-NL" altLang="nl-NL" dirty="0"/>
              <a:t>begeleidend bezoek: activiteit en feedback</a:t>
            </a:r>
          </a:p>
          <a:p>
            <a:pPr lvl="1" eaLnBrk="1" hangingPunct="1"/>
            <a:r>
              <a:rPr lang="nl-NL" altLang="nl-NL" dirty="0"/>
              <a:t>praktijkbeoordeling</a:t>
            </a:r>
          </a:p>
          <a:p>
            <a:pPr eaLnBrk="1" hangingPunct="1"/>
            <a:r>
              <a:rPr lang="nl-NL" altLang="nl-NL" dirty="0"/>
              <a:t>Schoolopleider neemt contact met je op voor een afspraak. Reageer daar snel op!</a:t>
            </a:r>
          </a:p>
          <a:p>
            <a:pPr eaLnBrk="1" hangingPunct="1"/>
            <a:r>
              <a:rPr lang="nl-NL" altLang="nl-NL" dirty="0"/>
              <a:t>Neem bij problemen direct contact op met</a:t>
            </a:r>
          </a:p>
          <a:p>
            <a:pPr eaLnBrk="1" hangingPunct="1">
              <a:buFontTx/>
              <a:buNone/>
            </a:pPr>
            <a:r>
              <a:rPr lang="nl-NL" altLang="nl-NL" dirty="0"/>
              <a:t>	je schoolopleider.</a:t>
            </a:r>
          </a:p>
        </p:txBody>
      </p:sp>
      <p:pic>
        <p:nvPicPr>
          <p:cNvPr id="2" name="Audio Recording 1 sep. 2024 20:47:39">
            <a:hlinkClick r:id="" action="ppaction://media"/>
            <a:extLst>
              <a:ext uri="{FF2B5EF4-FFF2-40B4-BE49-F238E27FC236}">
                <a16:creationId xmlns:a16="http://schemas.microsoft.com/office/drawing/2014/main" id="{470C262E-C284-7A69-2E1A-663DA1446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2544" y="38727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Studiecoach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700214"/>
            <a:ext cx="8893175" cy="5157787"/>
          </a:xfrm>
        </p:spPr>
        <p:txBody>
          <a:bodyPr/>
          <a:lstStyle/>
          <a:p>
            <a:pPr eaLnBrk="1" hangingPunct="1"/>
            <a:r>
              <a:rPr lang="nl-NL" altLang="nl-NL" dirty="0"/>
              <a:t>Voor deeltijdstudenten: studiecoach op de opleiding</a:t>
            </a:r>
          </a:p>
          <a:p>
            <a:pPr marL="0" indent="0" eaLnBrk="1" hangingPunct="1">
              <a:buNone/>
            </a:pPr>
            <a:r>
              <a:rPr lang="nl-NL" altLang="nl-NL" dirty="0"/>
              <a:t>	(voltijd: studiecoach op de opleidingsschool)</a:t>
            </a:r>
          </a:p>
          <a:p>
            <a:pPr eaLnBrk="1" hangingPunct="1"/>
            <a:r>
              <a:rPr lang="nl-NL" altLang="nl-NL" dirty="0"/>
              <a:t>Is aanspreekpunt t.a.v. studievoortgang.</a:t>
            </a:r>
          </a:p>
          <a:p>
            <a:pPr eaLnBrk="1" hangingPunct="1"/>
            <a:r>
              <a:rPr lang="nl-NL" altLang="nl-NL" dirty="0"/>
              <a:t>Voert met jou het portfoliogesprek na een half jaar.</a:t>
            </a:r>
          </a:p>
        </p:txBody>
      </p:sp>
      <p:pic>
        <p:nvPicPr>
          <p:cNvPr id="2" name="Audio Recording 1 sep. 2024 20:48:21">
            <a:hlinkClick r:id="" action="ppaction://media"/>
            <a:extLst>
              <a:ext uri="{FF2B5EF4-FFF2-40B4-BE49-F238E27FC236}">
                <a16:creationId xmlns:a16="http://schemas.microsoft.com/office/drawing/2014/main" id="{7C776590-B4B8-EEDE-2BBE-33C484846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4552" y="38727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7" id="{C59E3D5D-E389-4AB8-A448-79E6C72F6F2C}" vid="{D6F65A85-D3A4-4C88-8E56-3BD324D3378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4" ma:contentTypeDescription="Een nieuw document maken." ma:contentTypeScope="" ma:versionID="a76955c2db817007f34b72c60e41cc36">
  <xsd:schema xmlns:xsd="http://www.w3.org/2001/XMLSchema" xmlns:xs="http://www.w3.org/2001/XMLSchema" xmlns:p="http://schemas.microsoft.com/office/2006/metadata/properties" xmlns:ns2="482e68f2-a825-47fe-942f-645179b97d06" targetNamespace="http://schemas.microsoft.com/office/2006/metadata/properties" ma:root="true" ma:fieldsID="a33352c037de6cff70fb1dbcfc2dedcc" ns2:_="">
    <xsd:import namespace="482e68f2-a825-47fe-942f-645179b97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556411-2A4D-482E-9244-54EF6259AD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44D5AE-62CA-4E1D-8066-31330D127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C4B9D-7181-478F-A076-45216BEA20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iselinge_breed</Template>
  <TotalTime>667</TotalTime>
  <Words>1019</Words>
  <Application>Microsoft Office PowerPoint</Application>
  <PresentationFormat>Breedbeeld</PresentationFormat>
  <Paragraphs>148</Paragraphs>
  <Slides>29</Slides>
  <Notes>2</Notes>
  <HiddenSlides>0</HiddenSlides>
  <MMClips>23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Aangepast ontwerp</vt:lpstr>
      <vt:lpstr>Stage opleidingsbekwaam</vt:lpstr>
      <vt:lpstr>Stagebureau</vt:lpstr>
      <vt:lpstr>PowerPoint-presentatie</vt:lpstr>
      <vt:lpstr>Voorlichting:</vt:lpstr>
      <vt:lpstr>Stage: wie wanneer waar wat?</vt:lpstr>
      <vt:lpstr>Opleidingsschool</vt:lpstr>
      <vt:lpstr>Mentor</vt:lpstr>
      <vt:lpstr>Schoolopleider</vt:lpstr>
      <vt:lpstr>Studiecoach</vt:lpstr>
      <vt:lpstr>Planning stage</vt:lpstr>
      <vt:lpstr>Hoe word je geplaatst?</vt:lpstr>
      <vt:lpstr>Contact opnemen</vt:lpstr>
      <vt:lpstr>Stage</vt:lpstr>
      <vt:lpstr>Wat doe ik tijdens mijn stage?</vt:lpstr>
      <vt:lpstr>Wat doe ik tijdens mijn stage?</vt:lpstr>
      <vt:lpstr>Voorbereiding(sformulier) activiteiten</vt:lpstr>
      <vt:lpstr>Voorbereidingsformulier</vt:lpstr>
      <vt:lpstr>Wat doe ik ook tijdens mijn stage?</vt:lpstr>
      <vt:lpstr>Jouw houding op de school</vt:lpstr>
      <vt:lpstr>Beoordeling</vt:lpstr>
      <vt:lpstr>Tussenevaluatie</vt:lpstr>
      <vt:lpstr>Praktijkbeoordeling</vt:lpstr>
      <vt:lpstr>Praktijkbeoordeling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Belangrijke data</vt:lpstr>
    </vt:vector>
  </TitlesOfParts>
  <Company>IJsselgroep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studiejaar 2016-2017</dc:title>
  <dc:creator>Jorik Huizinga</dc:creator>
  <cp:lastModifiedBy>Leslie Wal</cp:lastModifiedBy>
  <cp:revision>95</cp:revision>
  <cp:lastPrinted>2016-08-31T10:29:28Z</cp:lastPrinted>
  <dcterms:created xsi:type="dcterms:W3CDTF">2016-08-26T09:11:33Z</dcterms:created>
  <dcterms:modified xsi:type="dcterms:W3CDTF">2024-09-02T06:16:58Z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SIP_Label_44d050f3-850d-4310-850a-31ea13e04063_Enabled">
    <vt:lpwstr>true</vt:lpwstr>
  </property>
  <property fmtid="{D5CDD505-2E9C-101B-9397-08002B2CF9AE}" pid="4" name="MSIP_Label_44d050f3-850d-4310-850a-31ea13e04063_SetDate">
    <vt:lpwstr>2024-08-28T07:40:56Z</vt:lpwstr>
  </property>
  <property fmtid="{D5CDD505-2E9C-101B-9397-08002B2CF9AE}" pid="5" name="MSIP_Label_44d050f3-850d-4310-850a-31ea13e04063_Method">
    <vt:lpwstr>Standard</vt:lpwstr>
  </property>
  <property fmtid="{D5CDD505-2E9C-101B-9397-08002B2CF9AE}" pid="6" name="MSIP_Label_44d050f3-850d-4310-850a-31ea13e04063_Name">
    <vt:lpwstr>defa4170-0d19-0005-0004-bc88714345d2</vt:lpwstr>
  </property>
  <property fmtid="{D5CDD505-2E9C-101B-9397-08002B2CF9AE}" pid="7" name="MSIP_Label_44d050f3-850d-4310-850a-31ea13e04063_SiteId">
    <vt:lpwstr>6200b37c-a03e-4996-ab02-6f5b017bb20f</vt:lpwstr>
  </property>
  <property fmtid="{D5CDD505-2E9C-101B-9397-08002B2CF9AE}" pid="8" name="MSIP_Label_44d050f3-850d-4310-850a-31ea13e04063_ActionId">
    <vt:lpwstr>fcf5a467-6036-4040-b5c7-5a6217f3b837</vt:lpwstr>
  </property>
  <property fmtid="{D5CDD505-2E9C-101B-9397-08002B2CF9AE}" pid="9" name="MSIP_Label_44d050f3-850d-4310-850a-31ea13e04063_ContentBits">
    <vt:lpwstr>0</vt:lpwstr>
  </property>
</Properties>
</file>